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76" r:id="rId3"/>
    <p:sldId id="277" r:id="rId4"/>
    <p:sldId id="275" r:id="rId5"/>
    <p:sldId id="311" r:id="rId6"/>
    <p:sldId id="314" r:id="rId7"/>
    <p:sldId id="308" r:id="rId8"/>
    <p:sldId id="261" r:id="rId9"/>
    <p:sldId id="300" r:id="rId10"/>
    <p:sldId id="309" r:id="rId11"/>
    <p:sldId id="310" r:id="rId12"/>
    <p:sldId id="312" r:id="rId13"/>
    <p:sldId id="267" r:id="rId14"/>
    <p:sldId id="294" r:id="rId15"/>
    <p:sldId id="301" r:id="rId16"/>
    <p:sldId id="313" r:id="rId17"/>
    <p:sldId id="286" r:id="rId18"/>
    <p:sldId id="292" r:id="rId19"/>
    <p:sldId id="307" r:id="rId20"/>
    <p:sldId id="315" r:id="rId21"/>
    <p:sldId id="302" r:id="rId2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D800"/>
    <a:srgbClr val="FFDA13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 snapToGrid="0">
      <p:cViewPr varScale="1">
        <p:scale>
          <a:sx n="68" d="100"/>
          <a:sy n="68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B4D80-CC1F-480E-88A5-3EB763280225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7FB29-56C8-4972-BC54-481903EBC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526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Producer, primary, secondary, tertiary consumers. Abiotic – sunlight, oxygen, water, soil </a:t>
            </a:r>
            <a:r>
              <a:rPr lang="en-GB" dirty="0" err="1"/>
              <a:t>etc</a:t>
            </a:r>
            <a:r>
              <a:rPr lang="en-GB" dirty="0"/>
              <a:t> on bottom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7FB29-56C8-4972-BC54-481903EBC4C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297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Producer, primary, secondary, tertiary consumers. Abiotic – sunlight, oxygen, water, soil </a:t>
            </a:r>
            <a:r>
              <a:rPr lang="en-GB" dirty="0" err="1"/>
              <a:t>etc</a:t>
            </a:r>
            <a:r>
              <a:rPr lang="en-GB" dirty="0"/>
              <a:t> on bottom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7FB29-56C8-4972-BC54-481903EBC4C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996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Gap</a:t>
            </a:r>
            <a:r>
              <a:rPr lang="en-GB" baseline="0" dirty="0"/>
              <a:t> fill to start</a:t>
            </a:r>
          </a:p>
          <a:p>
            <a:endParaRPr lang="en-GB" baseline="0" dirty="0"/>
          </a:p>
          <a:p>
            <a:r>
              <a:rPr lang="en-GB" baseline="0" dirty="0"/>
              <a:t>Key word matching activity after that for central features</a:t>
            </a:r>
          </a:p>
          <a:p>
            <a:endParaRPr lang="en-GB" baseline="0" dirty="0"/>
          </a:p>
          <a:p>
            <a:r>
              <a:rPr lang="en-GB" baseline="0" dirty="0"/>
              <a:t>Then scan in various images from the textbook pages and put in textbook activities as questions for them to do – possibly include different expectations here by way </a:t>
            </a:r>
            <a:r>
              <a:rPr lang="en-GB" baseline="0"/>
              <a:t>of differentiation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643C7-B895-4726-9506-2CEAA5C25CF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94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Gap</a:t>
            </a:r>
            <a:r>
              <a:rPr lang="en-GB" baseline="0" dirty="0"/>
              <a:t> fill to start</a:t>
            </a:r>
          </a:p>
          <a:p>
            <a:endParaRPr lang="en-GB" baseline="0" dirty="0"/>
          </a:p>
          <a:p>
            <a:r>
              <a:rPr lang="en-GB" baseline="0" dirty="0"/>
              <a:t>Key word matching activity after that for central features</a:t>
            </a:r>
          </a:p>
          <a:p>
            <a:endParaRPr lang="en-GB" baseline="0" dirty="0"/>
          </a:p>
          <a:p>
            <a:r>
              <a:rPr lang="en-GB" baseline="0" dirty="0"/>
              <a:t>Then scan in various images from the textbook pages and put in textbook activities as questions for them to do – possibly include different expectations here by way </a:t>
            </a:r>
            <a:r>
              <a:rPr lang="en-GB" baseline="0"/>
              <a:t>of differentiation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643C7-B895-4726-9506-2CEAA5C25CF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43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Gap</a:t>
            </a:r>
            <a:r>
              <a:rPr lang="en-GB" baseline="0" dirty="0"/>
              <a:t> fill to start</a:t>
            </a:r>
          </a:p>
          <a:p>
            <a:endParaRPr lang="en-GB" baseline="0" dirty="0"/>
          </a:p>
          <a:p>
            <a:r>
              <a:rPr lang="en-GB" baseline="0" dirty="0"/>
              <a:t>Key word matching activity after that for central features</a:t>
            </a:r>
          </a:p>
          <a:p>
            <a:endParaRPr lang="en-GB" baseline="0" dirty="0"/>
          </a:p>
          <a:p>
            <a:r>
              <a:rPr lang="en-GB" baseline="0" dirty="0"/>
              <a:t>Then scan in various images from the textbook pages and put in textbook activities as questions for them to do – possibly include different expectations here by way </a:t>
            </a:r>
            <a:r>
              <a:rPr lang="en-GB" baseline="0"/>
              <a:t>of differentiation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643C7-B895-4726-9506-2CEAA5C25CF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45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Gap</a:t>
            </a:r>
            <a:r>
              <a:rPr lang="en-GB" baseline="0" dirty="0"/>
              <a:t> fill to start</a:t>
            </a:r>
          </a:p>
          <a:p>
            <a:endParaRPr lang="en-GB" baseline="0" dirty="0"/>
          </a:p>
          <a:p>
            <a:r>
              <a:rPr lang="en-GB" baseline="0" dirty="0"/>
              <a:t>Key word matching activity after that for central features</a:t>
            </a:r>
          </a:p>
          <a:p>
            <a:endParaRPr lang="en-GB" baseline="0" dirty="0"/>
          </a:p>
          <a:p>
            <a:r>
              <a:rPr lang="en-GB" baseline="0" dirty="0"/>
              <a:t>Then scan in various images from the textbook pages and put in textbook activities as questions for them to do – possibly include different expectations here by way </a:t>
            </a:r>
            <a:r>
              <a:rPr lang="en-GB" baseline="0"/>
              <a:t>of differentiation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643C7-B895-4726-9506-2CEAA5C25CF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434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390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30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510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523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74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69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96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76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932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0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934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494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545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161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97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187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218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357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93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25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01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8E432-C0B3-40B2-B66B-1DBCE6F3CB0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CE8A1-1737-47BC-97C8-8F6C74589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17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086F-E61C-4BA0-A32D-93072687710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2B825-6969-4FF8-B0AC-92243932B40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76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lmsforaction.org/watch/how-wolves-change-rivers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376311" y="4659675"/>
            <a:ext cx="13189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omic Sans MS" panose="030F0702030302020204" pitchFamily="66" charset="0"/>
                <a:cs typeface="Tahoma"/>
              </a:rPr>
              <a:t>Great Diving Beetle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5153" y="152400"/>
            <a:ext cx="8740588" cy="6502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3200" b="1" dirty="0">
              <a:solidFill>
                <a:srgbClr val="008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700" y="207438"/>
            <a:ext cx="8604000" cy="1631216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Do it now…</a:t>
            </a:r>
          </a:p>
          <a:p>
            <a:pPr marL="263525" indent="-263525">
              <a:buFont typeface="+mj-lt"/>
              <a:buAutoNum type="arabicPeriod"/>
            </a:pPr>
            <a:r>
              <a:rPr lang="en-US" sz="2000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Put these things into a food chain</a:t>
            </a:r>
          </a:p>
          <a:p>
            <a:pPr marL="263525" indent="-263525">
              <a:buFont typeface="+mj-lt"/>
              <a:buAutoNum type="arabicPeriod"/>
            </a:pPr>
            <a:r>
              <a:rPr lang="en-US" sz="2000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Label them with their different roles/titles within an ecosystem? </a:t>
            </a:r>
          </a:p>
          <a:p>
            <a:pPr marL="263525" indent="-263525">
              <a:buFont typeface="+mj-lt"/>
              <a:buAutoNum type="arabicPeriod"/>
            </a:pPr>
            <a:r>
              <a:rPr lang="en-US" sz="2000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Is there anything missing that the ecosystem would need to work effectively?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787" y="2067303"/>
            <a:ext cx="3251040" cy="22228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508" y="4372159"/>
            <a:ext cx="3185310" cy="21751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3787" y="4372159"/>
            <a:ext cx="3251040" cy="21751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7507" y="2067303"/>
            <a:ext cx="3185309" cy="22228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859911" y="2915698"/>
            <a:ext cx="9978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Heron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5153" y="2991706"/>
            <a:ext cx="10225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Algae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4386" y="5052090"/>
            <a:ext cx="9907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Perch Fish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16750" y="4936674"/>
            <a:ext cx="1127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Great Diving Beetle</a:t>
            </a:r>
          </a:p>
        </p:txBody>
      </p:sp>
    </p:spTree>
    <p:extLst>
      <p:ext uri="{BB962C8B-B14F-4D97-AF65-F5344CB8AC3E}">
        <p14:creationId xmlns:p14="http://schemas.microsoft.com/office/powerpoint/2010/main" val="78919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194" y="128149"/>
            <a:ext cx="8705975" cy="1370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How have wolves affected Yellowstone NP?</a:t>
            </a:r>
            <a:endParaRPr lang="en-GB" sz="6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3147" y="3284236"/>
            <a:ext cx="6518994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describe the location of Yellowstone NP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identify and describe the different changes which have occurred due to the reintroduction of wolves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explain how wolves have benefited the ecosystem at Yellowstone NP</a:t>
            </a:r>
            <a:endParaRPr lang="en-GB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0041" y="3284236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0041" y="4161399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0041" y="5152315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756210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749204-498C-4EA8-A77D-9E2503442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51058"/>
            <a:ext cx="7886700" cy="985373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The food web in Yellowstone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09A9A5-4F63-450E-A55D-C77016A33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6820"/>
            <a:ext cx="85725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64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216"/>
            <a:ext cx="4572000" cy="57267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0" y="1255661"/>
            <a:ext cx="4572000" cy="38010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anchor="ctr">
            <a:spAutoFit/>
          </a:bodyPr>
          <a:lstStyle/>
          <a:p>
            <a:r>
              <a:rPr lang="en-GB" sz="2000" dirty="0">
                <a:solidFill>
                  <a:srgbClr val="008000"/>
                </a:solidFill>
              </a:rPr>
              <a:t>As you watch the </a:t>
            </a:r>
            <a:r>
              <a:rPr lang="en-GB" sz="2000" b="1" dirty="0">
                <a:solidFill>
                  <a:srgbClr val="008000"/>
                </a:solidFill>
              </a:rPr>
              <a:t>video</a:t>
            </a:r>
            <a:r>
              <a:rPr lang="en-GB" sz="2000" dirty="0">
                <a:solidFill>
                  <a:srgbClr val="008000"/>
                </a:solidFill>
              </a:rPr>
              <a:t>:</a:t>
            </a:r>
          </a:p>
          <a:p>
            <a:r>
              <a:rPr lang="en-GB" sz="2000" dirty="0">
                <a:solidFill>
                  <a:srgbClr val="008000"/>
                </a:solidFill>
                <a:hlinkClick r:id="rId3"/>
              </a:rPr>
              <a:t>https://www.filmsforaction.org/watch/how-wolves-change-rivers/</a:t>
            </a:r>
            <a:endParaRPr lang="en-GB" sz="2000" dirty="0">
              <a:solidFill>
                <a:srgbClr val="008000"/>
              </a:solidFill>
            </a:endParaRPr>
          </a:p>
          <a:p>
            <a:endParaRPr lang="en-GB" sz="2000" dirty="0">
              <a:solidFill>
                <a:srgbClr val="008000"/>
              </a:solidFill>
            </a:endParaRPr>
          </a:p>
          <a:p>
            <a:endParaRPr lang="en-GB" sz="1050" dirty="0">
              <a:solidFill>
                <a:srgbClr val="008000"/>
              </a:solidFill>
            </a:endParaRPr>
          </a:p>
          <a:p>
            <a:pPr marL="263525" indent="-263525">
              <a:buFontTx/>
              <a:buChar char="-"/>
            </a:pPr>
            <a:r>
              <a:rPr lang="en-GB" sz="2000" dirty="0">
                <a:solidFill>
                  <a:srgbClr val="008000"/>
                </a:solidFill>
              </a:rPr>
              <a:t>Add labels to the food web to show any changes that happened when the wolves were reintroduced (and the reasons why)</a:t>
            </a:r>
          </a:p>
          <a:p>
            <a:pPr marL="263525" indent="-263525">
              <a:buFontTx/>
              <a:buChar char="-"/>
            </a:pPr>
            <a:endParaRPr lang="en-GB" sz="1050" dirty="0">
              <a:solidFill>
                <a:srgbClr val="008000"/>
              </a:solidFill>
            </a:endParaRPr>
          </a:p>
          <a:p>
            <a:pPr marL="263525" indent="-263525">
              <a:buFontTx/>
              <a:buChar char="-"/>
            </a:pPr>
            <a:r>
              <a:rPr lang="en-GB" sz="2000" dirty="0">
                <a:solidFill>
                  <a:srgbClr val="FF0000"/>
                </a:solidFill>
              </a:rPr>
              <a:t>If you can, make extra notes about what happened when the wolves were reintroduced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0103"/>
            <a:ext cx="9144000" cy="1101113"/>
          </a:xfrm>
          <a:prstGeom prst="rect">
            <a:avLst/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Explain the impacts of reintroducing wolves to Yellowstone national park</a:t>
            </a:r>
          </a:p>
        </p:txBody>
      </p:sp>
    </p:spTree>
    <p:extLst>
      <p:ext uri="{BB962C8B-B14F-4D97-AF65-F5344CB8AC3E}">
        <p14:creationId xmlns:p14="http://schemas.microsoft.com/office/powerpoint/2010/main" val="161065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2734" y="1276794"/>
            <a:ext cx="8853949" cy="540147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sz="3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89" y="3229716"/>
            <a:ext cx="1840488" cy="1448447"/>
          </a:xfrm>
          <a:prstGeom prst="rect">
            <a:avLst/>
          </a:prstGeom>
          <a:ln w="38100"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89" y="4982308"/>
            <a:ext cx="1840488" cy="1448447"/>
          </a:xfrm>
          <a:prstGeom prst="rect">
            <a:avLst/>
          </a:prstGeom>
          <a:ln w="38100"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89" y="1540825"/>
            <a:ext cx="1840488" cy="1446925"/>
          </a:xfrm>
          <a:prstGeom prst="rect">
            <a:avLst/>
          </a:prstGeom>
          <a:ln w="38100">
            <a:noFill/>
          </a:ln>
        </p:spPr>
      </p:pic>
      <p:sp>
        <p:nvSpPr>
          <p:cNvPr id="10" name="Rectangle 9"/>
          <p:cNvSpPr/>
          <p:nvPr/>
        </p:nvSpPr>
        <p:spPr>
          <a:xfrm>
            <a:off x="0" y="30103"/>
            <a:ext cx="9144000" cy="1101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8000"/>
                </a:solidFill>
              </a:rPr>
              <a:t>How can an ecosystems balance be restored through management?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3104" y="1540825"/>
            <a:ext cx="6546916" cy="4778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Example: Wolves in Yellowstone National Park, USA</a:t>
            </a:r>
          </a:p>
          <a:p>
            <a:endParaRPr lang="en-GB" sz="10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Yellowstone National Park created in </a:t>
            </a:r>
            <a:r>
              <a:rPr lang="en-GB" dirty="0">
                <a:solidFill>
                  <a:srgbClr val="FF0000"/>
                </a:solidFill>
              </a:rPr>
              <a:t>1872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Early 1900’s: </a:t>
            </a:r>
            <a:r>
              <a:rPr lang="en-GB" dirty="0">
                <a:solidFill>
                  <a:srgbClr val="FF0000"/>
                </a:solidFill>
              </a:rPr>
              <a:t>Wolves </a:t>
            </a:r>
            <a:r>
              <a:rPr lang="en-GB" dirty="0"/>
              <a:t>were considered a danger to visitors and an undesirable predator to have in the park. Government predator control programs made wolves vulnerable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Wolves eradicated (destroyed) by </a:t>
            </a:r>
            <a:r>
              <a:rPr lang="en-GB" dirty="0">
                <a:solidFill>
                  <a:srgbClr val="FF0000"/>
                </a:solidFill>
              </a:rPr>
              <a:t>1926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Ecosystem was forced out of its natural </a:t>
            </a:r>
            <a:r>
              <a:rPr lang="en-GB" dirty="0">
                <a:solidFill>
                  <a:srgbClr val="FF0000"/>
                </a:solidFill>
              </a:rPr>
              <a:t>balance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Elk populations grew unchecked and </a:t>
            </a:r>
            <a:r>
              <a:rPr lang="en-GB" dirty="0">
                <a:solidFill>
                  <a:srgbClr val="FF0000"/>
                </a:solidFill>
              </a:rPr>
              <a:t>overgrazing</a:t>
            </a:r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dirty="0"/>
              <a:t>caused problems such as soil erosion, reduction of insect habitat and related impacts on other animals in the food chain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 the absence of wolves the </a:t>
            </a:r>
            <a:r>
              <a:rPr lang="en-GB" dirty="0">
                <a:solidFill>
                  <a:srgbClr val="FF0000"/>
                </a:solidFill>
              </a:rPr>
              <a:t>Coyote</a:t>
            </a:r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dirty="0"/>
              <a:t>population grew and had a negative impact on the antelope population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7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1995</a:t>
            </a:r>
            <a:r>
              <a:rPr lang="en-GB" b="1" dirty="0"/>
              <a:t>: Re-introduction of Wolves to Yellowstone National Park to restore the </a:t>
            </a:r>
            <a:r>
              <a:rPr lang="en-GB" b="1" dirty="0">
                <a:solidFill>
                  <a:srgbClr val="FF0000"/>
                </a:solidFill>
              </a:rPr>
              <a:t>equilibrium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49293" y="2615948"/>
            <a:ext cx="94268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1400" dirty="0">
                <a:latin typeface="Comic Sans MS" panose="030F0702030302020204" pitchFamily="66" charset="0"/>
              </a:rPr>
              <a:t>Wolves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5105" y="4277863"/>
            <a:ext cx="94268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1400" dirty="0">
                <a:latin typeface="Comic Sans MS" panose="030F0702030302020204" pitchFamily="66" charset="0"/>
              </a:rPr>
              <a:t>Elk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49293" y="6058953"/>
            <a:ext cx="94268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1400" dirty="0">
                <a:latin typeface="Comic Sans MS" panose="030F0702030302020204" pitchFamily="66" charset="0"/>
              </a:rPr>
              <a:t>Coyote</a:t>
            </a:r>
          </a:p>
        </p:txBody>
      </p:sp>
    </p:spTree>
    <p:extLst>
      <p:ext uri="{BB962C8B-B14F-4D97-AF65-F5344CB8AC3E}">
        <p14:creationId xmlns:p14="http://schemas.microsoft.com/office/powerpoint/2010/main" val="339863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101113"/>
          </a:xfrm>
          <a:prstGeom prst="rect">
            <a:avLst/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How did the wolves create an </a:t>
            </a:r>
            <a:r>
              <a:rPr lang="en-GB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equilibrium</a:t>
            </a:r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94139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194" y="128149"/>
            <a:ext cx="8705975" cy="1370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How have wolves affected Yellowstone NP?</a:t>
            </a:r>
            <a:endParaRPr lang="en-GB" sz="6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3147" y="3284236"/>
            <a:ext cx="6518994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describe the location of Yellowstone NP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identify and describe the different changes which have occurred due to the reintroduction of wolves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explain how wolves have benefited the ecosystem at Yellowstone NP</a:t>
            </a:r>
            <a:endParaRPr lang="en-GB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0041" y="3284236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0041" y="4161399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0041" y="5152315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3751832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0103"/>
            <a:ext cx="9144000" cy="1101113"/>
          </a:xfrm>
          <a:prstGeom prst="rect">
            <a:avLst/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Explain the impacts of reintroducing wolves to Yellowstone National Park</a:t>
            </a:r>
          </a:p>
        </p:txBody>
      </p:sp>
      <p:sp>
        <p:nvSpPr>
          <p:cNvPr id="9" name="Rectangle 8"/>
          <p:cNvSpPr/>
          <p:nvPr/>
        </p:nvSpPr>
        <p:spPr>
          <a:xfrm>
            <a:off x="215153" y="1358900"/>
            <a:ext cx="8740588" cy="5295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387"/>
            <a:r>
              <a:rPr lang="en-GB" sz="2800" dirty="0">
                <a:solidFill>
                  <a:srgbClr val="008000"/>
                </a:solidFill>
              </a:rPr>
              <a:t>A good answer will…</a:t>
            </a:r>
          </a:p>
          <a:p>
            <a:pPr marL="179387"/>
            <a:endParaRPr lang="en-GB" sz="2800" dirty="0">
              <a:solidFill>
                <a:srgbClr val="008000"/>
              </a:solidFill>
            </a:endParaRPr>
          </a:p>
          <a:p>
            <a:pPr marL="636587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8000"/>
                </a:solidFill>
              </a:rPr>
              <a:t>Describe the impacts of reintroducing the wolves</a:t>
            </a:r>
          </a:p>
          <a:p>
            <a:pPr marL="536575" indent="-357188">
              <a:buFont typeface="Arial" panose="020B0604020202020204" pitchFamily="34" charset="0"/>
              <a:buChar char="•"/>
            </a:pPr>
            <a:endParaRPr lang="en-GB" dirty="0">
              <a:solidFill>
                <a:srgbClr val="008000"/>
              </a:solidFill>
            </a:endParaRPr>
          </a:p>
          <a:p>
            <a:pPr marL="536575" indent="-3571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8000"/>
                </a:solidFill>
              </a:rPr>
              <a:t>Explain why these changes happened</a:t>
            </a:r>
          </a:p>
          <a:p>
            <a:pPr marL="536575" indent="-357188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8000"/>
              </a:solidFill>
            </a:endParaRPr>
          </a:p>
          <a:p>
            <a:pPr marL="536575" indent="-3571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8000"/>
                </a:solidFill>
              </a:rPr>
              <a:t>Use connective to help develop points</a:t>
            </a:r>
          </a:p>
          <a:p>
            <a:pPr marL="536575" indent="-357188">
              <a:buFont typeface="Arial" panose="020B0604020202020204" pitchFamily="34" charset="0"/>
              <a:buChar char="•"/>
            </a:pPr>
            <a:endParaRPr lang="en-GB" dirty="0">
              <a:solidFill>
                <a:srgbClr val="008000"/>
              </a:solidFill>
            </a:endParaRPr>
          </a:p>
          <a:p>
            <a:pPr marL="636587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8000"/>
                </a:solidFill>
              </a:rPr>
              <a:t>Include key terms to show your understanding </a:t>
            </a:r>
          </a:p>
          <a:p>
            <a:pPr marL="536575" indent="-357188">
              <a:buFont typeface="Arial" panose="020B0604020202020204" pitchFamily="34" charset="0"/>
              <a:buChar char="•"/>
            </a:pPr>
            <a:endParaRPr lang="en-GB" dirty="0">
              <a:solidFill>
                <a:srgbClr val="008000"/>
              </a:solidFill>
            </a:endParaRPr>
          </a:p>
          <a:p>
            <a:pPr marL="636587" lvl="1"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Reintroducing the wolves meant that…</a:t>
            </a:r>
          </a:p>
          <a:p>
            <a:pPr marL="636587" lvl="1" algn="ctr"/>
            <a:endParaRPr lang="en-GB" sz="1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  <a:p>
            <a:pPr marL="636587" lvl="1" algn="ctr"/>
            <a:r>
              <a:rPr lang="en-GB" sz="28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This change happened because…</a:t>
            </a:r>
          </a:p>
        </p:txBody>
      </p:sp>
    </p:spTree>
    <p:extLst>
      <p:ext uri="{BB962C8B-B14F-4D97-AF65-F5344CB8AC3E}">
        <p14:creationId xmlns:p14="http://schemas.microsoft.com/office/powerpoint/2010/main" val="9647091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2" y="1323753"/>
            <a:ext cx="4393618" cy="534028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03"/>
            <a:ext cx="9144000" cy="1101113"/>
          </a:xfrm>
          <a:prstGeom prst="rect">
            <a:avLst/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Explain the impacts of reintroducing wolves to Yellowstone National Park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79819" y="1814946"/>
            <a:ext cx="410094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Explain</a:t>
            </a:r>
            <a:r>
              <a:rPr lang="en-GB" sz="3200" dirty="0"/>
              <a:t>: Give clear reasons, using connectives to help you shows your understanding </a:t>
            </a:r>
          </a:p>
          <a:p>
            <a:endParaRPr lang="en-GB" sz="3200" dirty="0"/>
          </a:p>
          <a:p>
            <a:r>
              <a:rPr lang="en-GB" sz="3200" b="1" dirty="0"/>
              <a:t>Impacts</a:t>
            </a:r>
            <a:r>
              <a:rPr lang="en-GB" sz="3200" dirty="0"/>
              <a:t>: Can be positive or negative</a:t>
            </a:r>
          </a:p>
        </p:txBody>
      </p:sp>
    </p:spTree>
    <p:extLst>
      <p:ext uri="{BB962C8B-B14F-4D97-AF65-F5344CB8AC3E}">
        <p14:creationId xmlns:p14="http://schemas.microsoft.com/office/powerpoint/2010/main" val="178849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008000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Explain the impacts of reintroducing wolves to Yellowstone National Park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en-US" b="1" u="sng" dirty="0"/>
              <a:t>A</a:t>
            </a:r>
            <a:r>
              <a:rPr lang="en-US" b="1" dirty="0"/>
              <a:t>chievements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Points are well explained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Examples have been included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Shows a good understanding of how the ecosystem is interconnected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en-US" b="1" u="sng" dirty="0"/>
              <a:t>I</a:t>
            </a:r>
            <a:r>
              <a:rPr lang="en-US" b="1" dirty="0"/>
              <a:t>mprovements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Have they explained all their ideas clearly?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Are some points brief or incomplete?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Could they add extra detail to a part of the answer?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229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8989C90-C58D-42B1-9B8E-DC68B114B5B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GB" dirty="0"/>
              <a:t>Worksheet</a:t>
            </a:r>
          </a:p>
        </p:txBody>
      </p:sp>
    </p:spTree>
    <p:extLst>
      <p:ext uri="{BB962C8B-B14F-4D97-AF65-F5344CB8AC3E}">
        <p14:creationId xmlns:p14="http://schemas.microsoft.com/office/powerpoint/2010/main" val="700472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376311" y="4659675"/>
            <a:ext cx="13189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omic Sans MS" panose="030F0702030302020204" pitchFamily="66" charset="0"/>
                <a:cs typeface="Tahoma"/>
              </a:rPr>
              <a:t>Great Diving Beetle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5153" y="152400"/>
            <a:ext cx="8740588" cy="6502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3200" b="1" dirty="0">
              <a:solidFill>
                <a:srgbClr val="008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4960" y="339416"/>
            <a:ext cx="8250333" cy="58477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Pond/Lake ecosystem - the food chain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547" y="1621756"/>
            <a:ext cx="1457007" cy="9962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2721" y="1615896"/>
            <a:ext cx="1427550" cy="9748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9081" y="1615896"/>
            <a:ext cx="1457007" cy="9748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99" y="1594539"/>
            <a:ext cx="1427549" cy="99620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423143" y="1259587"/>
            <a:ext cx="9978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Heron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7403" y="1220893"/>
            <a:ext cx="10225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Algae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19365" y="1259587"/>
            <a:ext cx="14981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Perch Fish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90619" y="1259587"/>
            <a:ext cx="20539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Great Diving Beetle</a:t>
            </a:r>
          </a:p>
        </p:txBody>
      </p:sp>
      <p:cxnSp>
        <p:nvCxnSpPr>
          <p:cNvPr id="24" name="Straight Arrow Connector 23"/>
          <p:cNvCxnSpPr>
            <a:cxnSpLocks/>
          </p:cNvCxnSpPr>
          <p:nvPr/>
        </p:nvCxnSpPr>
        <p:spPr>
          <a:xfrm>
            <a:off x="1842448" y="2103320"/>
            <a:ext cx="808985" cy="14705"/>
          </a:xfrm>
          <a:prstGeom prst="straightConnector1">
            <a:avLst/>
          </a:prstGeom>
          <a:ln w="57150">
            <a:solidFill>
              <a:srgbClr val="008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  <a:endCxn id="17" idx="1"/>
          </p:cNvCxnSpPr>
          <p:nvPr/>
        </p:nvCxnSpPr>
        <p:spPr>
          <a:xfrm flipV="1">
            <a:off x="4183736" y="2103321"/>
            <a:ext cx="808985" cy="17394"/>
          </a:xfrm>
          <a:prstGeom prst="straightConnector1">
            <a:avLst/>
          </a:prstGeom>
          <a:ln w="57150">
            <a:solidFill>
              <a:srgbClr val="008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/>
            <a:endCxn id="16" idx="1"/>
          </p:cNvCxnSpPr>
          <p:nvPr/>
        </p:nvCxnSpPr>
        <p:spPr>
          <a:xfrm>
            <a:off x="6438010" y="2118025"/>
            <a:ext cx="755537" cy="1833"/>
          </a:xfrm>
          <a:prstGeom prst="straightConnector1">
            <a:avLst/>
          </a:prstGeom>
          <a:ln w="57150">
            <a:solidFill>
              <a:srgbClr val="008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15483" y="3373089"/>
            <a:ext cx="7452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Remember – on food chains and food webs the arrows show the direction in which in nutrients are flowing through the ecosystem.</a:t>
            </a:r>
          </a:p>
          <a:p>
            <a:pPr algn="ctr"/>
            <a:endParaRPr lang="en-US" sz="2800" b="1" dirty="0">
              <a:solidFill>
                <a:srgbClr val="008000"/>
              </a:solidFill>
              <a:latin typeface="Comic Sans MS" panose="030F0702030302020204" pitchFamily="66" charset="0"/>
              <a:cs typeface="Tahoma"/>
            </a:endParaRPr>
          </a:p>
          <a:p>
            <a:pPr algn="ctr"/>
            <a:r>
              <a:rPr lang="en-US" sz="28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The arrows do not show who eats who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7403" y="2602531"/>
            <a:ext cx="10225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Producer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91736" y="2638593"/>
            <a:ext cx="20539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Primary Consumer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21875" y="2622862"/>
            <a:ext cx="21692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Secondary Consumer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67325" y="2638592"/>
            <a:ext cx="19011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8000"/>
                </a:solidFill>
                <a:latin typeface="Comic Sans MS" panose="030F0702030302020204" pitchFamily="66" charset="0"/>
                <a:cs typeface="Tahoma"/>
              </a:rPr>
              <a:t>Tertiary Consumer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3817" y="3215281"/>
            <a:ext cx="7452618" cy="2862322"/>
          </a:xfrm>
          <a:prstGeom prst="rect">
            <a:avLst/>
          </a:prstGeom>
          <a:solidFill>
            <a:srgbClr val="008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C5E0B4"/>
                </a:solidFill>
                <a:latin typeface="Comic Sans MS" panose="030F0702030302020204" pitchFamily="66" charset="0"/>
                <a:cs typeface="Tahoma"/>
              </a:rPr>
              <a:t>What’s missing from this ecosystem?</a:t>
            </a:r>
          </a:p>
        </p:txBody>
      </p:sp>
    </p:spTree>
    <p:extLst>
      <p:ext uri="{BB962C8B-B14F-4D97-AF65-F5344CB8AC3E}">
        <p14:creationId xmlns:p14="http://schemas.microsoft.com/office/powerpoint/2010/main" val="421801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191" y="630087"/>
            <a:ext cx="4393618" cy="534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65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194" y="128149"/>
            <a:ext cx="8705975" cy="1370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How have wolves affected Yellowstone NP?</a:t>
            </a:r>
            <a:endParaRPr lang="en-GB" sz="6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3147" y="3284236"/>
            <a:ext cx="6518994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describe the location of Yellowstone NP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identify and describe the different changes which have occurred due to the reintroduction of wolves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explain how wolves have benefited the ecosystem at Yellowstone NP</a:t>
            </a:r>
            <a:endParaRPr lang="en-GB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0041" y="3284236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0041" y="4161399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0041" y="5152315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2563484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0B83A-EE5C-4C55-A44D-EF8F8871EDE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What is this image showing?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887B5A-A081-4EE3-B4A5-085B503A5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870" y="2149258"/>
            <a:ext cx="5267698" cy="38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94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0B83A-EE5C-4C55-A44D-EF8F8871EDE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The need to have balance in an ecosystem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887B5A-A081-4EE3-B4A5-085B503A5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870" y="2149258"/>
            <a:ext cx="5267698" cy="38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30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194" y="128149"/>
            <a:ext cx="8705975" cy="13707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How have wolves affected Yellowstone NP?</a:t>
            </a:r>
            <a:endParaRPr lang="en-GB" sz="6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3147" y="3284236"/>
            <a:ext cx="6518994" cy="2677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10066"/>
                </a:solidFill>
                <a:latin typeface="Arial" charset="0"/>
                <a:cs typeface="Arial" charset="0"/>
              </a:defRPr>
            </a:lvl9pPr>
          </a:lstStyle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describe the location of Yellowstone NP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be able to identify and describe the different changes which have occurred due to the reintroduction of wolves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To explain how wolves have benefited the ecosystem at Yellowstone NP</a:t>
            </a:r>
            <a:endParaRPr lang="en-GB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0041" y="3284236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0041" y="4161399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0041" y="5152315"/>
            <a:ext cx="1395128" cy="461665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2382835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1216"/>
            <a:ext cx="9144000" cy="572678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03"/>
            <a:ext cx="9144000" cy="1101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008000"/>
                </a:solidFill>
                <a:latin typeface="Comic Sans MS" panose="030F0702030302020204" pitchFamily="66" charset="0"/>
              </a:rPr>
              <a:t>What do you know about Yellowstone National Park?</a:t>
            </a:r>
          </a:p>
        </p:txBody>
      </p:sp>
    </p:spTree>
    <p:extLst>
      <p:ext uri="{BB962C8B-B14F-4D97-AF65-F5344CB8AC3E}">
        <p14:creationId xmlns:p14="http://schemas.microsoft.com/office/powerpoint/2010/main" val="229849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31" y="1578147"/>
            <a:ext cx="8931135" cy="51502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345715-867D-4A60-A2CD-84D75619E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2584"/>
            <a:ext cx="7886700" cy="999441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Where is Yellowstone National Park?</a:t>
            </a:r>
          </a:p>
        </p:txBody>
      </p:sp>
    </p:spTree>
    <p:extLst>
      <p:ext uri="{BB962C8B-B14F-4D97-AF65-F5344CB8AC3E}">
        <p14:creationId xmlns:p14="http://schemas.microsoft.com/office/powerpoint/2010/main" val="2803811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4" y="2225261"/>
            <a:ext cx="5176911" cy="29853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345715-867D-4A60-A2CD-84D75619E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8517"/>
            <a:ext cx="7886700" cy="999441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en-GB" sz="3200" dirty="0"/>
              <a:t>Where is Yellowstone National Park located?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F5C58F-544A-44A8-8F63-F8DEF1609EED}"/>
              </a:ext>
            </a:extLst>
          </p:cNvPr>
          <p:cNvSpPr txBox="1"/>
          <p:nvPr/>
        </p:nvSpPr>
        <p:spPr>
          <a:xfrm>
            <a:off x="5627077" y="1463194"/>
            <a:ext cx="3207434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Use these ideas to write a detailed description of where Yellowstone National Park is located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8EE9C8-6902-4445-B161-152A661F9E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69" r="12798" b="7936"/>
          <a:stretch/>
        </p:blipFill>
        <p:spPr>
          <a:xfrm>
            <a:off x="6074958" y="4366087"/>
            <a:ext cx="2311673" cy="225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52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D85467A-F122-4689-9F13-037D38F5B873}" vid="{468F9D85-4BD5-4847-800A-BEF5D4041F3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1484</TotalTime>
  <Words>938</Words>
  <Application>Microsoft Office PowerPoint</Application>
  <PresentationFormat>On-screen Show (4:3)</PresentationFormat>
  <Paragraphs>160</Paragraphs>
  <Slides>20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Tahoma</vt:lpstr>
      <vt:lpstr>Wingdings</vt:lpstr>
      <vt:lpstr>Office Theme</vt:lpstr>
      <vt:lpstr>Default</vt:lpstr>
      <vt:lpstr>PowerPoint Presentation</vt:lpstr>
      <vt:lpstr>PowerPoint Presentation</vt:lpstr>
      <vt:lpstr>PowerPoint Presentation</vt:lpstr>
      <vt:lpstr>What is this image showing?</vt:lpstr>
      <vt:lpstr>The need to have balance in an ecosystem</vt:lpstr>
      <vt:lpstr>PowerPoint Presentation</vt:lpstr>
      <vt:lpstr>PowerPoint Presentation</vt:lpstr>
      <vt:lpstr>Where is Yellowstone National Park?</vt:lpstr>
      <vt:lpstr>Where is Yellowstone National Park located?</vt:lpstr>
      <vt:lpstr>PowerPoint Presentation</vt:lpstr>
      <vt:lpstr>The food web in Yellowstone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Explain the impacts of reintroducing wolves to Yellowstone National Park</vt:lpstr>
      <vt:lpstr>Worksheet</vt:lpstr>
      <vt:lpstr>PowerPoint Presentation</vt:lpstr>
    </vt:vector>
  </TitlesOfParts>
  <Company>Poole Grammar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Recap:</dc:title>
  <dc:creator>SymsJ</dc:creator>
  <cp:lastModifiedBy>MILLS, J (SHS Teacher)</cp:lastModifiedBy>
  <cp:revision>121</cp:revision>
  <cp:lastPrinted>2020-09-17T10:28:03Z</cp:lastPrinted>
  <dcterms:created xsi:type="dcterms:W3CDTF">2016-06-16T10:52:14Z</dcterms:created>
  <dcterms:modified xsi:type="dcterms:W3CDTF">2020-09-18T14:28:23Z</dcterms:modified>
</cp:coreProperties>
</file>